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86" r:id="rId6"/>
    <p:sldId id="289" r:id="rId7"/>
    <p:sldId id="269" r:id="rId8"/>
    <p:sldId id="290" r:id="rId9"/>
    <p:sldId id="288" r:id="rId10"/>
    <p:sldId id="291" r:id="rId11"/>
    <p:sldId id="292" r:id="rId12"/>
    <p:sldId id="284" r:id="rId13"/>
    <p:sldId id="295" r:id="rId14"/>
    <p:sldId id="296" r:id="rId15"/>
    <p:sldId id="297" r:id="rId16"/>
    <p:sldId id="298" r:id="rId17"/>
    <p:sldId id="299" r:id="rId18"/>
    <p:sldId id="285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3704A-7CE9-D44D-B72D-403BBF4B1AE3}" v="86" dt="2022-12-07T12:09:12.306"/>
    <p1510:client id="{3FB3DC59-38DF-0D03-7234-90A3F9065758}" v="23" dt="2023-08-21T15:15:27.378"/>
    <p1510:client id="{5ECEB778-DB4D-15A5-73EC-D37FA9C969F9}" v="17" dt="2023-03-30T10:42:42.067"/>
    <p1510:client id="{61B43068-9E84-B55A-38E6-297DFAE85DD0}" v="17" dt="2023-03-30T10:46:23.093"/>
    <p1510:client id="{84128C1C-3F5B-2EC0-9F51-E2360BDBCE87}" v="6" dt="2022-10-03T14:38:12.892"/>
    <p1510:client id="{FAD8DAA2-15C4-C967-4604-133FDF0EE5B2}" v="2" dt="2022-10-03T19:17:50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4" autoAdjust="0"/>
    <p:restoredTop sz="82041" autoAdjust="0"/>
  </p:normalViewPr>
  <p:slideViewPr>
    <p:cSldViewPr snapToGrid="0">
      <p:cViewPr>
        <p:scale>
          <a:sx n="50" d="100"/>
          <a:sy n="50" d="100"/>
        </p:scale>
        <p:origin x="6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2A01B-87EF-441A-B946-A610BB24D1A6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27BEC-4EBA-4018-AF08-A009C0709D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110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41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76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86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729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277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8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72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2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031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669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82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62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31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7BEC-4EBA-4018-AF08-A009C0709D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32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AE7A-B257-4314-8327-427E8EE55DD5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A3C87-6794-498C-8210-6C2D3D04A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52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AE7A-B257-4314-8327-427E8EE55DD5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A3C87-6794-498C-8210-6C2D3D04A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74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AE7A-B257-4314-8327-427E8EE55DD5}" type="datetimeFigureOut">
              <a:rPr lang="en-GB" smtClean="0"/>
              <a:t>15/09/2023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A3C87-6794-498C-8210-6C2D3D04AA6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3DBEA-1533-8C4B-AEF1-D1765382D8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817" y="118970"/>
            <a:ext cx="2006683" cy="461665"/>
          </a:xfrm>
          <a:prstGeom prst="rect">
            <a:avLst/>
          </a:prstGeom>
        </p:spPr>
      </p:pic>
      <p:pic>
        <p:nvPicPr>
          <p:cNvPr id="8" name="Picture 7" descr="MIF_Blk_Sml.png">
            <a:extLst>
              <a:ext uri="{FF2B5EF4-FFF2-40B4-BE49-F238E27FC236}">
                <a16:creationId xmlns:a16="http://schemas.microsoft.com/office/drawing/2014/main" id="{512D9E50-67DF-FF45-99CF-6D32AD2480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30" y="56303"/>
            <a:ext cx="1197553" cy="5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1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158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/>
              <a:t> </a:t>
            </a:r>
            <a:r>
              <a:rPr lang="en-GB">
                <a:latin typeface="Lato Black" panose="020F0A02020204030203" pitchFamily="34" charset="0"/>
              </a:rPr>
              <a:t>Machine Learning Explorer for Metal-Organic Architectures</a:t>
            </a:r>
            <a:endParaRPr lang="en-GB" dirty="0">
              <a:latin typeface="Lato Black" panose="020F0A0202020403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5803"/>
            <a:ext cx="9144000" cy="1655762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Lato" panose="020F0502020204030203" pitchFamily="34" charset="0"/>
              </a:rPr>
              <a:t> Project Update</a:t>
            </a:r>
          </a:p>
          <a:p>
            <a:r>
              <a:rPr lang="en-GB" sz="2800" dirty="0">
                <a:latin typeface="Lato" panose="020F0502020204030203" pitchFamily="34" charset="0"/>
              </a:rPr>
              <a:t>18.09.2023</a:t>
            </a:r>
          </a:p>
        </p:txBody>
      </p:sp>
    </p:spTree>
    <p:extLst>
      <p:ext uri="{BB962C8B-B14F-4D97-AF65-F5344CB8AC3E}">
        <p14:creationId xmlns:p14="http://schemas.microsoft.com/office/powerpoint/2010/main" val="310247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DD57265-D250-7C0F-8D82-3C5C20273E8A}"/>
              </a:ext>
            </a:extLst>
          </p:cNvPr>
          <p:cNvSpPr txBox="1">
            <a:spLocks/>
          </p:cNvSpPr>
          <p:nvPr/>
        </p:nvSpPr>
        <p:spPr>
          <a:xfrm>
            <a:off x="774357" y="988541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 Black" panose="020F0A02020204030203" pitchFamily="34" charset="0"/>
              </a:rPr>
              <a:t>Automated (on </a:t>
            </a:r>
            <a:r>
              <a:rPr lang="en-GB" sz="2300" dirty="0" err="1">
                <a:latin typeface="Lato Black" panose="020F0A02020204030203" pitchFamily="34" charset="0"/>
              </a:rPr>
              <a:t>Chemspeed</a:t>
            </a:r>
            <a:r>
              <a:rPr lang="en-GB" sz="2300" dirty="0">
                <a:latin typeface="Lato Black" panose="020F0A02020204030203" pitchFamily="34" charset="0"/>
              </a:rPr>
              <a:t> Swing):</a:t>
            </a:r>
          </a:p>
          <a:p>
            <a:r>
              <a:rPr lang="en-GB" sz="2300" dirty="0">
                <a:latin typeface="Lato "/>
              </a:rPr>
              <a:t>Stock solution preparation from preloaded solids</a:t>
            </a:r>
          </a:p>
          <a:p>
            <a:r>
              <a:rPr lang="en-GB" sz="2300" dirty="0">
                <a:latin typeface="Lato "/>
              </a:rPr>
              <a:t>Reaction mixture preparation </a:t>
            </a:r>
          </a:p>
          <a:p>
            <a:r>
              <a:rPr lang="en-GB" sz="2300" dirty="0">
                <a:latin typeface="Lato "/>
              </a:rPr>
              <a:t>NMR tube and MS vial preparation</a:t>
            </a:r>
          </a:p>
          <a:p>
            <a:endParaRPr lang="en-GB" sz="2300" dirty="0">
              <a:latin typeface="Lato "/>
            </a:endParaRPr>
          </a:p>
        </p:txBody>
      </p:sp>
      <p:pic>
        <p:nvPicPr>
          <p:cNvPr id="10" name="Picture 9" descr="A machine with many small holes&#10;&#10;Description automatically generated with medium confidence">
            <a:extLst>
              <a:ext uri="{FF2B5EF4-FFF2-40B4-BE49-F238E27FC236}">
                <a16:creationId xmlns:a16="http://schemas.microsoft.com/office/drawing/2014/main" id="{3B7B5525-2096-6D16-5F2D-A3F142BE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22523" b="29550"/>
          <a:stretch/>
        </p:blipFill>
        <p:spPr>
          <a:xfrm>
            <a:off x="3674076" y="3330144"/>
            <a:ext cx="8246076" cy="328689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1773479-C1BE-63C9-7A7B-2D39E55D7E08}"/>
              </a:ext>
            </a:extLst>
          </p:cNvPr>
          <p:cNvSpPr txBox="1">
            <a:spLocks/>
          </p:cNvSpPr>
          <p:nvPr/>
        </p:nvSpPr>
        <p:spPr>
          <a:xfrm>
            <a:off x="6096000" y="1046205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300" dirty="0">
                <a:latin typeface="Lato Black" panose="020F0A02020204030203" pitchFamily="34" charset="0"/>
              </a:rPr>
              <a:t>Not Automated:</a:t>
            </a:r>
          </a:p>
          <a:p>
            <a:r>
              <a:rPr lang="en-GB" sz="2300" dirty="0">
                <a:latin typeface="Lato "/>
              </a:rPr>
              <a:t>Delivery of the NMR tubes and MS vials to the respective machine (except if you want to buy a Boston Dynamic dog)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806CF-5A50-0408-1592-5D55CFE16FCF}"/>
              </a:ext>
            </a:extLst>
          </p:cNvPr>
          <p:cNvSpPr/>
          <p:nvPr/>
        </p:nvSpPr>
        <p:spPr>
          <a:xfrm>
            <a:off x="589280" y="3850640"/>
            <a:ext cx="2418080" cy="777240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67404-5C5A-87C2-4EEE-5DCC61B4F283}"/>
              </a:ext>
            </a:extLst>
          </p:cNvPr>
          <p:cNvSpPr txBox="1"/>
          <p:nvPr/>
        </p:nvSpPr>
        <p:spPr>
          <a:xfrm>
            <a:off x="576191" y="3823272"/>
            <a:ext cx="24616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o Black" panose="020F0A02020204030203" pitchFamily="34" charset="0"/>
              </a:rPr>
              <a:t>Stock solution </a:t>
            </a:r>
          </a:p>
          <a:p>
            <a:r>
              <a:rPr lang="en-GB" sz="1400" dirty="0">
                <a:latin typeface="Lato" panose="020F0502020204030203" pitchFamily="34" charset="0"/>
              </a:rPr>
              <a:t>- Add CH</a:t>
            </a:r>
            <a:r>
              <a:rPr lang="en-GB" sz="1400" baseline="-25000" dirty="0">
                <a:latin typeface="Lato" panose="020F0502020204030203" pitchFamily="34" charset="0"/>
              </a:rPr>
              <a:t>2</a:t>
            </a:r>
            <a:r>
              <a:rPr lang="en-GB" sz="1400" dirty="0">
                <a:latin typeface="Lato" panose="020F0502020204030203" pitchFamily="34" charset="0"/>
              </a:rPr>
              <a:t>Cl</a:t>
            </a:r>
            <a:r>
              <a:rPr lang="en-GB" sz="1400" baseline="-25000" dirty="0">
                <a:latin typeface="Lato" panose="020F0502020204030203" pitchFamily="34" charset="0"/>
              </a:rPr>
              <a:t>2</a:t>
            </a:r>
            <a:r>
              <a:rPr lang="en-GB" sz="1400" dirty="0">
                <a:latin typeface="Lato" panose="020F0502020204030203" pitchFamily="34" charset="0"/>
              </a:rPr>
              <a:t> =&gt; shake 5 min</a:t>
            </a:r>
          </a:p>
          <a:p>
            <a:r>
              <a:rPr lang="en-GB" sz="1400" dirty="0">
                <a:latin typeface="Lato" panose="020F0502020204030203" pitchFamily="34" charset="0"/>
              </a:rPr>
              <a:t>- Add CH</a:t>
            </a:r>
            <a:r>
              <a:rPr lang="en-GB" sz="1400" baseline="-25000" dirty="0">
                <a:latin typeface="Lato" panose="020F0502020204030203" pitchFamily="34" charset="0"/>
              </a:rPr>
              <a:t>3</a:t>
            </a:r>
            <a:r>
              <a:rPr lang="en-GB" sz="1400" dirty="0">
                <a:latin typeface="Lato" panose="020F0502020204030203" pitchFamily="34" charset="0"/>
              </a:rPr>
              <a:t>CN =&gt; shake 5 min 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4DCF-9C3D-279A-5935-D9FC8A97CC79}"/>
              </a:ext>
            </a:extLst>
          </p:cNvPr>
          <p:cNvCxnSpPr>
            <a:stCxn id="12" idx="3"/>
          </p:cNvCxnSpPr>
          <p:nvPr/>
        </p:nvCxnSpPr>
        <p:spPr>
          <a:xfrm>
            <a:off x="3037840" y="4469603"/>
            <a:ext cx="5904029" cy="7472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5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DD57265-D250-7C0F-8D82-3C5C20273E8A}"/>
              </a:ext>
            </a:extLst>
          </p:cNvPr>
          <p:cNvSpPr txBox="1">
            <a:spLocks/>
          </p:cNvSpPr>
          <p:nvPr/>
        </p:nvSpPr>
        <p:spPr>
          <a:xfrm>
            <a:off x="774357" y="988541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 Black" panose="020F0A02020204030203" pitchFamily="34" charset="0"/>
              </a:rPr>
              <a:t>Automated (on </a:t>
            </a:r>
            <a:r>
              <a:rPr lang="en-GB" sz="2300" dirty="0" err="1">
                <a:latin typeface="Lato Black" panose="020F0A02020204030203" pitchFamily="34" charset="0"/>
              </a:rPr>
              <a:t>Chemspeed</a:t>
            </a:r>
            <a:r>
              <a:rPr lang="en-GB" sz="2300" dirty="0">
                <a:latin typeface="Lato Black" panose="020F0A02020204030203" pitchFamily="34" charset="0"/>
              </a:rPr>
              <a:t> Swing):</a:t>
            </a:r>
          </a:p>
          <a:p>
            <a:r>
              <a:rPr lang="en-GB" sz="2300" dirty="0">
                <a:latin typeface="Lato "/>
              </a:rPr>
              <a:t>Stock solution preparation from preloaded solids</a:t>
            </a:r>
          </a:p>
          <a:p>
            <a:r>
              <a:rPr lang="en-GB" sz="2300" dirty="0">
                <a:latin typeface="Lato "/>
              </a:rPr>
              <a:t>Reaction mixture preparation </a:t>
            </a:r>
          </a:p>
          <a:p>
            <a:r>
              <a:rPr lang="en-GB" sz="2300" dirty="0">
                <a:latin typeface="Lato "/>
              </a:rPr>
              <a:t>NMR tube and MS vial preparation</a:t>
            </a:r>
          </a:p>
          <a:p>
            <a:endParaRPr lang="en-GB" sz="2300" dirty="0">
              <a:latin typeface="Lato "/>
            </a:endParaRPr>
          </a:p>
        </p:txBody>
      </p:sp>
      <p:pic>
        <p:nvPicPr>
          <p:cNvPr id="10" name="Picture 9" descr="A machine with many small holes&#10;&#10;Description automatically generated with medium confidence">
            <a:extLst>
              <a:ext uri="{FF2B5EF4-FFF2-40B4-BE49-F238E27FC236}">
                <a16:creationId xmlns:a16="http://schemas.microsoft.com/office/drawing/2014/main" id="{3B7B5525-2096-6D16-5F2D-A3F142BE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22523" b="29550"/>
          <a:stretch/>
        </p:blipFill>
        <p:spPr>
          <a:xfrm>
            <a:off x="3674076" y="3330144"/>
            <a:ext cx="8246076" cy="328689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1773479-C1BE-63C9-7A7B-2D39E55D7E08}"/>
              </a:ext>
            </a:extLst>
          </p:cNvPr>
          <p:cNvSpPr txBox="1">
            <a:spLocks/>
          </p:cNvSpPr>
          <p:nvPr/>
        </p:nvSpPr>
        <p:spPr>
          <a:xfrm>
            <a:off x="6096000" y="1046205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300" dirty="0">
                <a:latin typeface="Lato Black" panose="020F0A02020204030203" pitchFamily="34" charset="0"/>
              </a:rPr>
              <a:t>Not Automated:</a:t>
            </a:r>
          </a:p>
          <a:p>
            <a:r>
              <a:rPr lang="en-GB" sz="2300" dirty="0">
                <a:latin typeface="Lato "/>
              </a:rPr>
              <a:t>Delivery of the NMR tubes and MS vials to the respective machine (except if you want to buy a Boston Dynamic dog)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806CF-5A50-0408-1592-5D55CFE16FCF}"/>
              </a:ext>
            </a:extLst>
          </p:cNvPr>
          <p:cNvSpPr/>
          <p:nvPr/>
        </p:nvSpPr>
        <p:spPr>
          <a:xfrm>
            <a:off x="404261" y="3850640"/>
            <a:ext cx="2603099" cy="1202624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67404-5C5A-87C2-4EEE-5DCC61B4F283}"/>
              </a:ext>
            </a:extLst>
          </p:cNvPr>
          <p:cNvSpPr txBox="1"/>
          <p:nvPr/>
        </p:nvSpPr>
        <p:spPr>
          <a:xfrm>
            <a:off x="385011" y="3823272"/>
            <a:ext cx="26528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o Black" panose="020F0A02020204030203" pitchFamily="34" charset="0"/>
              </a:rPr>
              <a:t>Reaction mixture </a:t>
            </a:r>
          </a:p>
          <a:p>
            <a:r>
              <a:rPr lang="en-GB" sz="1400" dirty="0">
                <a:latin typeface="Lato" panose="020F0502020204030203" pitchFamily="34" charset="0"/>
              </a:rPr>
              <a:t>- Transfer reagents 200 µL each</a:t>
            </a:r>
          </a:p>
          <a:p>
            <a:r>
              <a:rPr lang="en-GB" sz="1400" dirty="0">
                <a:latin typeface="Lato" panose="020F0502020204030203" pitchFamily="34" charset="0"/>
              </a:rPr>
              <a:t>- Add CH3CN</a:t>
            </a:r>
          </a:p>
          <a:p>
            <a:r>
              <a:rPr lang="en-GB" sz="1400" dirty="0">
                <a:latin typeface="Lato" panose="020F0502020204030203" pitchFamily="34" charset="0"/>
              </a:rPr>
              <a:t>- Heat at 60 ˚C for 48h</a:t>
            </a:r>
          </a:p>
          <a:p>
            <a:r>
              <a:rPr lang="en-GB" sz="1400" dirty="0">
                <a:latin typeface="Lato" panose="020F0502020204030203" pitchFamily="34" charset="0"/>
              </a:rPr>
              <a:t>- Cooldown 2 h 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4DCF-9C3D-279A-5935-D9FC8A97CC7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037840" y="4685047"/>
            <a:ext cx="7578825" cy="66659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B06CA6-A5CB-0561-4A45-BF6AFAA04223}"/>
              </a:ext>
            </a:extLst>
          </p:cNvPr>
          <p:cNvCxnSpPr>
            <a:cxnSpLocks/>
          </p:cNvCxnSpPr>
          <p:nvPr/>
        </p:nvCxnSpPr>
        <p:spPr>
          <a:xfrm>
            <a:off x="9567513" y="5604485"/>
            <a:ext cx="115503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39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DD57265-D250-7C0F-8D82-3C5C20273E8A}"/>
              </a:ext>
            </a:extLst>
          </p:cNvPr>
          <p:cNvSpPr txBox="1">
            <a:spLocks/>
          </p:cNvSpPr>
          <p:nvPr/>
        </p:nvSpPr>
        <p:spPr>
          <a:xfrm>
            <a:off x="774357" y="988541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 Black" panose="020F0A02020204030203" pitchFamily="34" charset="0"/>
              </a:rPr>
              <a:t>Automated (on </a:t>
            </a:r>
            <a:r>
              <a:rPr lang="en-GB" sz="2300" dirty="0" err="1">
                <a:latin typeface="Lato Black" panose="020F0A02020204030203" pitchFamily="34" charset="0"/>
              </a:rPr>
              <a:t>Chemspeed</a:t>
            </a:r>
            <a:r>
              <a:rPr lang="en-GB" sz="2300" dirty="0">
                <a:latin typeface="Lato Black" panose="020F0A02020204030203" pitchFamily="34" charset="0"/>
              </a:rPr>
              <a:t> Swing):</a:t>
            </a:r>
          </a:p>
          <a:p>
            <a:r>
              <a:rPr lang="en-GB" sz="2300" dirty="0">
                <a:latin typeface="Lato "/>
              </a:rPr>
              <a:t>Stock solution preparation from preloaded solids</a:t>
            </a:r>
          </a:p>
          <a:p>
            <a:r>
              <a:rPr lang="en-GB" sz="2300" dirty="0">
                <a:latin typeface="Lato "/>
              </a:rPr>
              <a:t>Reaction mixture preparation </a:t>
            </a:r>
          </a:p>
          <a:p>
            <a:r>
              <a:rPr lang="en-GB" sz="2300" dirty="0">
                <a:latin typeface="Lato "/>
              </a:rPr>
              <a:t>NMR tube and MS vial preparation</a:t>
            </a:r>
          </a:p>
          <a:p>
            <a:endParaRPr lang="en-GB" sz="2300" dirty="0">
              <a:latin typeface="Lato "/>
            </a:endParaRPr>
          </a:p>
        </p:txBody>
      </p:sp>
      <p:pic>
        <p:nvPicPr>
          <p:cNvPr id="10" name="Picture 9" descr="A machine with many small holes&#10;&#10;Description automatically generated with medium confidence">
            <a:extLst>
              <a:ext uri="{FF2B5EF4-FFF2-40B4-BE49-F238E27FC236}">
                <a16:creationId xmlns:a16="http://schemas.microsoft.com/office/drawing/2014/main" id="{3B7B5525-2096-6D16-5F2D-A3F142BE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22523" b="29550"/>
          <a:stretch/>
        </p:blipFill>
        <p:spPr>
          <a:xfrm>
            <a:off x="3674076" y="3330144"/>
            <a:ext cx="8246076" cy="328689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1773479-C1BE-63C9-7A7B-2D39E55D7E08}"/>
              </a:ext>
            </a:extLst>
          </p:cNvPr>
          <p:cNvSpPr txBox="1">
            <a:spLocks/>
          </p:cNvSpPr>
          <p:nvPr/>
        </p:nvSpPr>
        <p:spPr>
          <a:xfrm>
            <a:off x="6096000" y="1046205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300" dirty="0">
                <a:latin typeface="Lato Black" panose="020F0A02020204030203" pitchFamily="34" charset="0"/>
              </a:rPr>
              <a:t>Not Automated:</a:t>
            </a:r>
          </a:p>
          <a:p>
            <a:r>
              <a:rPr lang="en-GB" sz="2300" dirty="0">
                <a:latin typeface="Lato "/>
              </a:rPr>
              <a:t>Delivery of the NMR tubes and MS vials to the respective machine (except if you want to buy a Boston Dynamic dog)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806CF-5A50-0408-1592-5D55CFE16FCF}"/>
              </a:ext>
            </a:extLst>
          </p:cNvPr>
          <p:cNvSpPr/>
          <p:nvPr/>
        </p:nvSpPr>
        <p:spPr>
          <a:xfrm>
            <a:off x="404261" y="3850640"/>
            <a:ext cx="2603099" cy="798362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67404-5C5A-87C2-4EEE-5DCC61B4F283}"/>
              </a:ext>
            </a:extLst>
          </p:cNvPr>
          <p:cNvSpPr txBox="1"/>
          <p:nvPr/>
        </p:nvSpPr>
        <p:spPr>
          <a:xfrm>
            <a:off x="385011" y="3823272"/>
            <a:ext cx="26528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o Black" panose="020F0A02020204030203" pitchFamily="34" charset="0"/>
              </a:rPr>
              <a:t>NMR tubes</a:t>
            </a:r>
          </a:p>
          <a:p>
            <a:r>
              <a:rPr lang="en-GB" sz="1400" dirty="0">
                <a:latin typeface="Lato" panose="020F0502020204030203" pitchFamily="34" charset="0"/>
              </a:rPr>
              <a:t>- Transfer 600 µL from reaction to NMR tube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4DCF-9C3D-279A-5935-D9FC8A97CC7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037840" y="4469603"/>
            <a:ext cx="1813293" cy="72803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B06CA6-A5CB-0561-4A45-BF6AFAA04223}"/>
              </a:ext>
            </a:extLst>
          </p:cNvPr>
          <p:cNvCxnSpPr>
            <a:cxnSpLocks/>
          </p:cNvCxnSpPr>
          <p:nvPr/>
        </p:nvCxnSpPr>
        <p:spPr>
          <a:xfrm>
            <a:off x="5197642" y="5284269"/>
            <a:ext cx="5524903" cy="32021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5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DD57265-D250-7C0F-8D82-3C5C20273E8A}"/>
              </a:ext>
            </a:extLst>
          </p:cNvPr>
          <p:cNvSpPr txBox="1">
            <a:spLocks/>
          </p:cNvSpPr>
          <p:nvPr/>
        </p:nvSpPr>
        <p:spPr>
          <a:xfrm>
            <a:off x="774357" y="988541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 Black" panose="020F0A02020204030203" pitchFamily="34" charset="0"/>
              </a:rPr>
              <a:t>Automated (on </a:t>
            </a:r>
            <a:r>
              <a:rPr lang="en-GB" sz="2300" dirty="0" err="1">
                <a:latin typeface="Lato Black" panose="020F0A02020204030203" pitchFamily="34" charset="0"/>
              </a:rPr>
              <a:t>Chemspeed</a:t>
            </a:r>
            <a:r>
              <a:rPr lang="en-GB" sz="2300" dirty="0">
                <a:latin typeface="Lato Black" panose="020F0A02020204030203" pitchFamily="34" charset="0"/>
              </a:rPr>
              <a:t> Swing):</a:t>
            </a:r>
          </a:p>
          <a:p>
            <a:r>
              <a:rPr lang="en-GB" sz="2300" dirty="0">
                <a:latin typeface="Lato "/>
              </a:rPr>
              <a:t>Stock solution preparation from preloaded solids</a:t>
            </a:r>
          </a:p>
          <a:p>
            <a:r>
              <a:rPr lang="en-GB" sz="2300" dirty="0">
                <a:latin typeface="Lato "/>
              </a:rPr>
              <a:t>Reaction mixture preparation </a:t>
            </a:r>
          </a:p>
          <a:p>
            <a:r>
              <a:rPr lang="en-GB" sz="2300" dirty="0">
                <a:latin typeface="Lato "/>
              </a:rPr>
              <a:t>NMR tube and MS vial preparation</a:t>
            </a:r>
          </a:p>
          <a:p>
            <a:endParaRPr lang="en-GB" sz="2300" dirty="0">
              <a:latin typeface="Lato "/>
            </a:endParaRPr>
          </a:p>
        </p:txBody>
      </p:sp>
      <p:pic>
        <p:nvPicPr>
          <p:cNvPr id="10" name="Picture 9" descr="A machine with many small holes&#10;&#10;Description automatically generated with medium confidence">
            <a:extLst>
              <a:ext uri="{FF2B5EF4-FFF2-40B4-BE49-F238E27FC236}">
                <a16:creationId xmlns:a16="http://schemas.microsoft.com/office/drawing/2014/main" id="{3B7B5525-2096-6D16-5F2D-A3F142BE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22523" b="29550"/>
          <a:stretch/>
        </p:blipFill>
        <p:spPr>
          <a:xfrm>
            <a:off x="3674076" y="3330144"/>
            <a:ext cx="8246076" cy="328689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1773479-C1BE-63C9-7A7B-2D39E55D7E08}"/>
              </a:ext>
            </a:extLst>
          </p:cNvPr>
          <p:cNvSpPr txBox="1">
            <a:spLocks/>
          </p:cNvSpPr>
          <p:nvPr/>
        </p:nvSpPr>
        <p:spPr>
          <a:xfrm>
            <a:off x="6096000" y="1046205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300" dirty="0">
                <a:latin typeface="Lato Black" panose="020F0A02020204030203" pitchFamily="34" charset="0"/>
              </a:rPr>
              <a:t>Not Automated:</a:t>
            </a:r>
          </a:p>
          <a:p>
            <a:r>
              <a:rPr lang="en-GB" sz="2300" dirty="0">
                <a:latin typeface="Lato "/>
              </a:rPr>
              <a:t>Delivery of the NMR tubes and MS vials to the respective machine (except if you want to buy a Boston Dynamic dog)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806CF-5A50-0408-1592-5D55CFE16FCF}"/>
              </a:ext>
            </a:extLst>
          </p:cNvPr>
          <p:cNvSpPr/>
          <p:nvPr/>
        </p:nvSpPr>
        <p:spPr>
          <a:xfrm>
            <a:off x="404261" y="3850640"/>
            <a:ext cx="2603099" cy="952366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67404-5C5A-87C2-4EEE-5DCC61B4F283}"/>
              </a:ext>
            </a:extLst>
          </p:cNvPr>
          <p:cNvSpPr txBox="1"/>
          <p:nvPr/>
        </p:nvSpPr>
        <p:spPr>
          <a:xfrm>
            <a:off x="385011" y="3823272"/>
            <a:ext cx="265282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o Black" panose="020F0A02020204030203" pitchFamily="34" charset="0"/>
              </a:rPr>
              <a:t>MS vials</a:t>
            </a:r>
          </a:p>
          <a:p>
            <a:r>
              <a:rPr lang="en-GB" sz="1400" dirty="0">
                <a:latin typeface="Lato" panose="020F0502020204030203" pitchFamily="34" charset="0"/>
              </a:rPr>
              <a:t>- Transfer 10 µL from reaction to vial.</a:t>
            </a:r>
          </a:p>
          <a:p>
            <a:r>
              <a:rPr lang="en-GB" sz="1400" dirty="0">
                <a:latin typeface="Lato" panose="020F0502020204030203" pitchFamily="34" charset="0"/>
              </a:rPr>
              <a:t>- Add 900 µL of CH</a:t>
            </a:r>
            <a:r>
              <a:rPr lang="en-GB" sz="1400" baseline="-25000" dirty="0">
                <a:latin typeface="Lato" panose="020F0502020204030203" pitchFamily="34" charset="0"/>
              </a:rPr>
              <a:t>3</a:t>
            </a:r>
            <a:r>
              <a:rPr lang="en-GB" sz="1400" dirty="0">
                <a:latin typeface="Lato" panose="020F0502020204030203" pitchFamily="34" charset="0"/>
              </a:rPr>
              <a:t>CN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544DCF-9C3D-279A-5935-D9FC8A97CC7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037840" y="4577325"/>
            <a:ext cx="831516" cy="49009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B06CA6-A5CB-0561-4A45-BF6AFAA04223}"/>
              </a:ext>
            </a:extLst>
          </p:cNvPr>
          <p:cNvCxnSpPr>
            <a:cxnSpLocks/>
          </p:cNvCxnSpPr>
          <p:nvPr/>
        </p:nvCxnSpPr>
        <p:spPr>
          <a:xfrm>
            <a:off x="3984859" y="5332396"/>
            <a:ext cx="6737686" cy="27208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75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DD57265-D250-7C0F-8D82-3C5C20273E8A}"/>
              </a:ext>
            </a:extLst>
          </p:cNvPr>
          <p:cNvSpPr txBox="1">
            <a:spLocks/>
          </p:cNvSpPr>
          <p:nvPr/>
        </p:nvSpPr>
        <p:spPr>
          <a:xfrm>
            <a:off x="774357" y="988541"/>
            <a:ext cx="5321643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 Black" panose="020F0A02020204030203" pitchFamily="34" charset="0"/>
              </a:rPr>
              <a:t>NMR of crude reaction mixture</a:t>
            </a:r>
          </a:p>
          <a:p>
            <a:r>
              <a:rPr lang="en-GB" sz="2300" dirty="0">
                <a:latin typeface="Lato "/>
              </a:rPr>
              <a:t>CH</a:t>
            </a:r>
            <a:r>
              <a:rPr lang="en-GB" sz="2300" baseline="-25000" dirty="0">
                <a:latin typeface="Lato "/>
              </a:rPr>
              <a:t>2</a:t>
            </a:r>
            <a:r>
              <a:rPr lang="en-GB" sz="2300" dirty="0">
                <a:latin typeface="Lato "/>
              </a:rPr>
              <a:t>Cl</a:t>
            </a:r>
            <a:r>
              <a:rPr lang="en-GB" sz="2300" baseline="-25000" dirty="0">
                <a:latin typeface="Lato "/>
              </a:rPr>
              <a:t>2</a:t>
            </a:r>
            <a:r>
              <a:rPr lang="en-GB" sz="2300" dirty="0">
                <a:latin typeface="Lato "/>
              </a:rPr>
              <a:t> was selected in place of CHCl</a:t>
            </a:r>
            <a:r>
              <a:rPr lang="en-GB" sz="2300" baseline="-25000" dirty="0">
                <a:latin typeface="Lato "/>
              </a:rPr>
              <a:t>3</a:t>
            </a:r>
            <a:r>
              <a:rPr lang="en-GB" sz="2300" dirty="0">
                <a:latin typeface="Lato "/>
              </a:rPr>
              <a:t> so no overlap between solvent and products  peaks.</a:t>
            </a:r>
          </a:p>
          <a:p>
            <a:r>
              <a:rPr lang="en-GB" sz="2300" dirty="0">
                <a:latin typeface="Lato "/>
              </a:rPr>
              <a:t>WET solvent suppression works perfectly to suppress both solvent signals.</a:t>
            </a:r>
          </a:p>
          <a:p>
            <a:r>
              <a:rPr lang="en-GB" sz="2300" dirty="0">
                <a:latin typeface="Lato "/>
              </a:rPr>
              <a:t>The resolution of the machine and concentration of the reactions are good enough to have exploitable NMR.</a:t>
            </a:r>
          </a:p>
          <a:p>
            <a:endParaRPr lang="en-GB" sz="2300" dirty="0">
              <a:latin typeface="Lato 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128D7-1F36-DC3F-0DD7-CBDFDC53A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47" t="55889" r="13032" b="15244"/>
          <a:stretch/>
        </p:blipFill>
        <p:spPr>
          <a:xfrm>
            <a:off x="6400800" y="726003"/>
            <a:ext cx="5428034" cy="1979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61748-BD5D-1C9B-CE31-8C04605E7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99" t="65370" r="30826" b="15256"/>
          <a:stretch/>
        </p:blipFill>
        <p:spPr>
          <a:xfrm>
            <a:off x="6623434" y="3447786"/>
            <a:ext cx="4908166" cy="2468751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8F3C8F23-DBDD-0290-CF5E-0F67E2A83D10}"/>
              </a:ext>
            </a:extLst>
          </p:cNvPr>
          <p:cNvSpPr txBox="1">
            <a:spLocks/>
          </p:cNvSpPr>
          <p:nvPr/>
        </p:nvSpPr>
        <p:spPr>
          <a:xfrm>
            <a:off x="6534534" y="2747582"/>
            <a:ext cx="5321643" cy="700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latin typeface="Lato "/>
              </a:rPr>
              <a:t>80 MHz, CH</a:t>
            </a:r>
            <a:r>
              <a:rPr lang="en-GB" sz="1600" baseline="-25000" dirty="0">
                <a:latin typeface="Lato "/>
              </a:rPr>
              <a:t>2</a:t>
            </a:r>
            <a:r>
              <a:rPr lang="en-GB" sz="1600" dirty="0">
                <a:latin typeface="Lato "/>
              </a:rPr>
              <a:t>Cl</a:t>
            </a:r>
            <a:r>
              <a:rPr lang="en-GB" sz="1600" baseline="-25000" dirty="0">
                <a:latin typeface="Lato "/>
              </a:rPr>
              <a:t>2 </a:t>
            </a:r>
            <a:r>
              <a:rPr lang="en-GB" sz="1600" dirty="0">
                <a:latin typeface="Lato "/>
              </a:rPr>
              <a:t>/ CHCl</a:t>
            </a:r>
            <a:r>
              <a:rPr lang="en-GB" sz="1600" baseline="-25000" dirty="0">
                <a:latin typeface="Lato "/>
              </a:rPr>
              <a:t>3</a:t>
            </a:r>
            <a:r>
              <a:rPr lang="en-GB" sz="1600" dirty="0">
                <a:latin typeface="Lato "/>
              </a:rPr>
              <a:t>,  no solvent suppression 64 scans, 5.3 mM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76768A7-5CA3-8634-5199-2C97192083D4}"/>
              </a:ext>
            </a:extLst>
          </p:cNvPr>
          <p:cNvSpPr txBox="1">
            <a:spLocks/>
          </p:cNvSpPr>
          <p:nvPr/>
        </p:nvSpPr>
        <p:spPr>
          <a:xfrm>
            <a:off x="6534534" y="5992297"/>
            <a:ext cx="5321643" cy="837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latin typeface="Lato "/>
              </a:rPr>
              <a:t>80 MHz, CH</a:t>
            </a:r>
            <a:r>
              <a:rPr lang="en-GB" sz="1600" baseline="-25000" dirty="0">
                <a:latin typeface="Lato "/>
              </a:rPr>
              <a:t>2</a:t>
            </a:r>
            <a:r>
              <a:rPr lang="en-GB" sz="1600" dirty="0">
                <a:latin typeface="Lato "/>
              </a:rPr>
              <a:t>Cl</a:t>
            </a:r>
            <a:r>
              <a:rPr lang="en-GB" sz="1600" baseline="-25000" dirty="0">
                <a:latin typeface="Lato "/>
              </a:rPr>
              <a:t>2 </a:t>
            </a:r>
            <a:r>
              <a:rPr lang="en-GB" sz="1600" dirty="0">
                <a:latin typeface="Lato "/>
              </a:rPr>
              <a:t>/ CHCl</a:t>
            </a:r>
            <a:r>
              <a:rPr lang="en-GB" sz="1600" baseline="-25000" dirty="0">
                <a:latin typeface="Lato "/>
              </a:rPr>
              <a:t>3</a:t>
            </a:r>
            <a:r>
              <a:rPr lang="en-GB" sz="1600" dirty="0">
                <a:latin typeface="Lato "/>
              </a:rPr>
              <a:t>,  WET solvent suppression, 64 scans, 5.3 mM</a:t>
            </a:r>
          </a:p>
        </p:txBody>
      </p:sp>
    </p:spTree>
    <p:extLst>
      <p:ext uri="{BB962C8B-B14F-4D97-AF65-F5344CB8AC3E}">
        <p14:creationId xmlns:p14="http://schemas.microsoft.com/office/powerpoint/2010/main" val="22538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8B443C9-5320-31B5-4A6F-1000839E03B9}"/>
              </a:ext>
            </a:extLst>
          </p:cNvPr>
          <p:cNvSpPr txBox="1">
            <a:spLocks/>
          </p:cNvSpPr>
          <p:nvPr/>
        </p:nvSpPr>
        <p:spPr>
          <a:xfrm>
            <a:off x="774357" y="1352571"/>
            <a:ext cx="8344929" cy="253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" panose="020F0502020204030203" pitchFamily="34" charset="0"/>
              </a:rPr>
              <a:t>Generating </a:t>
            </a:r>
            <a:r>
              <a:rPr lang="en-GB" sz="2300" dirty="0">
                <a:latin typeface="Lato Black" panose="020F0A02020204030203" pitchFamily="34" charset="0"/>
              </a:rPr>
              <a:t>relevant features </a:t>
            </a:r>
            <a:r>
              <a:rPr lang="en-GB" sz="2300" dirty="0">
                <a:latin typeface="Lato" panose="020F0502020204030203" pitchFamily="34" charset="0"/>
              </a:rPr>
              <a:t>for machine learning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A4E357-EED2-9701-C916-71C34E77FA86}"/>
              </a:ext>
            </a:extLst>
          </p:cNvPr>
          <p:cNvSpPr txBox="1">
            <a:spLocks/>
          </p:cNvSpPr>
          <p:nvPr/>
        </p:nvSpPr>
        <p:spPr>
          <a:xfrm>
            <a:off x="1326658" y="2163220"/>
            <a:ext cx="8344929" cy="2531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For </a:t>
            </a:r>
            <a:r>
              <a:rPr lang="en-GB" sz="1600" dirty="0">
                <a:latin typeface="Lato Black" panose="020F0A02020204030203" pitchFamily="34" charset="0"/>
              </a:rPr>
              <a:t>molecular descriptors</a:t>
            </a:r>
            <a:r>
              <a:rPr lang="en-GB" sz="1600" dirty="0">
                <a:latin typeface="Lato" panose="020F0502020204030203" pitchFamily="34" charset="0"/>
              </a:rPr>
              <a:t>: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SMILES, 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Morgan fingerprint, 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Simulated IR</a:t>
            </a:r>
          </a:p>
          <a:p>
            <a:pPr marL="0" indent="0">
              <a:lnSpc>
                <a:spcPct val="70000"/>
              </a:lnSpc>
              <a:buNone/>
            </a:pPr>
            <a:endParaRPr lang="en-GB" sz="1600" dirty="0">
              <a:latin typeface="Lato" panose="020F0502020204030203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For features influencing the </a:t>
            </a:r>
            <a:r>
              <a:rPr lang="en-GB" sz="1600" dirty="0">
                <a:latin typeface="Lato Black" panose="020F0A02020204030203" pitchFamily="34" charset="0"/>
              </a:rPr>
              <a:t>architecture formed</a:t>
            </a:r>
            <a:r>
              <a:rPr lang="en-GB" sz="1600" dirty="0">
                <a:latin typeface="Lato" panose="020F0502020204030203" pitchFamily="34" charset="0"/>
              </a:rPr>
              <a:t>: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Number of atoms in the shortest pass between the two amines, 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Flexibility of the amine,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Enforced angle between the two amines </a:t>
            </a:r>
          </a:p>
          <a:p>
            <a:pPr marL="0" indent="0">
              <a:lnSpc>
                <a:spcPct val="70000"/>
              </a:lnSpc>
              <a:buNone/>
            </a:pPr>
            <a:endParaRPr lang="en-GB" sz="1600" dirty="0">
              <a:latin typeface="Lato" panose="020F0502020204030203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For features influencing the </a:t>
            </a:r>
            <a:r>
              <a:rPr lang="en-GB" sz="1600" dirty="0">
                <a:latin typeface="Lato Black" panose="020F0A02020204030203" pitchFamily="34" charset="0"/>
              </a:rPr>
              <a:t>formation of the complex</a:t>
            </a:r>
            <a:r>
              <a:rPr lang="en-GB" sz="1600" dirty="0">
                <a:latin typeface="Lato" panose="020F0502020204030203" pitchFamily="34" charset="0"/>
              </a:rPr>
              <a:t>: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Nature of the amine (alkyl or aryl),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Partial charge on the amine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dirty="0">
              <a:latin typeface="Lato" panose="020F0502020204030203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6677450-E121-A156-4235-ADF20006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353" y="3105915"/>
            <a:ext cx="3486150" cy="249555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10EBB70-DD9C-5D0C-2336-AF7CB2593A40}"/>
              </a:ext>
            </a:extLst>
          </p:cNvPr>
          <p:cNvSpPr txBox="1">
            <a:spLocks/>
          </p:cNvSpPr>
          <p:nvPr/>
        </p:nvSpPr>
        <p:spPr>
          <a:xfrm>
            <a:off x="8788535" y="2513900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13 </a:t>
            </a:r>
            <a:r>
              <a:rPr lang="en-GB" sz="1600" dirty="0">
                <a:latin typeface="Lato Black" panose="020F0A02020204030203" pitchFamily="34" charset="0"/>
              </a:rPr>
              <a:t>Diamines</a:t>
            </a:r>
          </a:p>
        </p:txBody>
      </p:sp>
    </p:spTree>
    <p:extLst>
      <p:ext uri="{BB962C8B-B14F-4D97-AF65-F5344CB8AC3E}">
        <p14:creationId xmlns:p14="http://schemas.microsoft.com/office/powerpoint/2010/main" val="77874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8B443C9-5320-31B5-4A6F-1000839E03B9}"/>
              </a:ext>
            </a:extLst>
          </p:cNvPr>
          <p:cNvSpPr txBox="1">
            <a:spLocks/>
          </p:cNvSpPr>
          <p:nvPr/>
        </p:nvSpPr>
        <p:spPr>
          <a:xfrm>
            <a:off x="774357" y="1352571"/>
            <a:ext cx="8344929" cy="253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" panose="020F0502020204030203" pitchFamily="34" charset="0"/>
              </a:rPr>
              <a:t>Generating </a:t>
            </a:r>
            <a:r>
              <a:rPr lang="en-GB" sz="2300" dirty="0">
                <a:latin typeface="Lato Black" panose="020F0A02020204030203" pitchFamily="34" charset="0"/>
              </a:rPr>
              <a:t>relevant features </a:t>
            </a:r>
            <a:r>
              <a:rPr lang="en-GB" sz="2300" dirty="0">
                <a:latin typeface="Lato" panose="020F0502020204030203" pitchFamily="34" charset="0"/>
              </a:rPr>
              <a:t>for machine learning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A4E357-EED2-9701-C916-71C34E77FA86}"/>
              </a:ext>
            </a:extLst>
          </p:cNvPr>
          <p:cNvSpPr txBox="1">
            <a:spLocks/>
          </p:cNvSpPr>
          <p:nvPr/>
        </p:nvSpPr>
        <p:spPr>
          <a:xfrm>
            <a:off x="1326658" y="2163220"/>
            <a:ext cx="8344929" cy="2531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For </a:t>
            </a:r>
            <a:r>
              <a:rPr lang="en-GB" sz="1600" dirty="0">
                <a:latin typeface="Lato Black" panose="020F0A02020204030203" pitchFamily="34" charset="0"/>
              </a:rPr>
              <a:t>molecular descriptors</a:t>
            </a:r>
            <a:r>
              <a:rPr lang="en-GB" sz="1600" dirty="0">
                <a:latin typeface="Lato" panose="020F0502020204030203" pitchFamily="34" charset="0"/>
              </a:rPr>
              <a:t>: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SMILES, 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Morgan fingerprint, 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Simulated IR</a:t>
            </a:r>
          </a:p>
          <a:p>
            <a:pPr marL="0" indent="0">
              <a:lnSpc>
                <a:spcPct val="70000"/>
              </a:lnSpc>
              <a:buNone/>
            </a:pPr>
            <a:endParaRPr lang="en-GB" sz="1600" dirty="0">
              <a:latin typeface="Lato" panose="020F0502020204030203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For features influencing the </a:t>
            </a:r>
            <a:r>
              <a:rPr lang="en-GB" sz="1600" dirty="0">
                <a:latin typeface="Lato Black" panose="020F0A02020204030203" pitchFamily="34" charset="0"/>
              </a:rPr>
              <a:t>architecture formed</a:t>
            </a:r>
            <a:r>
              <a:rPr lang="en-GB" sz="1600" dirty="0">
                <a:latin typeface="Lato" panose="020F0502020204030203" pitchFamily="34" charset="0"/>
              </a:rPr>
              <a:t>: 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Size of the ring,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Substitution in alpha of the nitrogen with </a:t>
            </a:r>
            <a:r>
              <a:rPr lang="en-GB" sz="1600" dirty="0" err="1">
                <a:latin typeface="Lato" panose="020F0502020204030203" pitchFamily="34" charset="0"/>
              </a:rPr>
              <a:t>VdW</a:t>
            </a:r>
            <a:r>
              <a:rPr lang="en-GB" sz="1600" dirty="0">
                <a:latin typeface="Lato" panose="020F0502020204030203" pitchFamily="34" charset="0"/>
              </a:rPr>
              <a:t> volume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endParaRPr lang="en-GB" sz="1600" dirty="0">
              <a:latin typeface="Lato" panose="020F0502020204030203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For features influencing the </a:t>
            </a:r>
            <a:r>
              <a:rPr lang="en-GB" sz="1600" dirty="0">
                <a:latin typeface="Lato Black" panose="020F0A02020204030203" pitchFamily="34" charset="0"/>
              </a:rPr>
              <a:t>formation of the complex</a:t>
            </a:r>
            <a:r>
              <a:rPr lang="en-GB" sz="1600" dirty="0">
                <a:latin typeface="Lato" panose="020F0502020204030203" pitchFamily="34" charset="0"/>
              </a:rPr>
              <a:t>: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Partial charge on the nitrogen,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Partial charge on the aldehyde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dirty="0">
              <a:latin typeface="Lato" panose="020F050202020403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F8218CE-E762-39FB-D8BE-B004CB911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997" y="2918433"/>
            <a:ext cx="2583180" cy="21678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86EFB76-6985-5453-1038-03C46A465530}"/>
              </a:ext>
            </a:extLst>
          </p:cNvPr>
          <p:cNvSpPr txBox="1">
            <a:spLocks/>
          </p:cNvSpPr>
          <p:nvPr/>
        </p:nvSpPr>
        <p:spPr>
          <a:xfrm>
            <a:off x="9004581" y="2097818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12 </a:t>
            </a:r>
            <a:r>
              <a:rPr lang="en-GB" sz="1600" dirty="0">
                <a:latin typeface="Lato Black" panose="020F0A02020204030203" pitchFamily="34" charset="0"/>
              </a:rPr>
              <a:t>Aldehydes</a:t>
            </a:r>
          </a:p>
        </p:txBody>
      </p:sp>
    </p:spTree>
    <p:extLst>
      <p:ext uri="{BB962C8B-B14F-4D97-AF65-F5344CB8AC3E}">
        <p14:creationId xmlns:p14="http://schemas.microsoft.com/office/powerpoint/2010/main" val="397341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8B443C9-5320-31B5-4A6F-1000839E03B9}"/>
              </a:ext>
            </a:extLst>
          </p:cNvPr>
          <p:cNvSpPr txBox="1">
            <a:spLocks/>
          </p:cNvSpPr>
          <p:nvPr/>
        </p:nvSpPr>
        <p:spPr>
          <a:xfrm>
            <a:off x="774357" y="1352571"/>
            <a:ext cx="8344929" cy="253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" panose="020F0502020204030203" pitchFamily="34" charset="0"/>
              </a:rPr>
              <a:t>Generating </a:t>
            </a:r>
            <a:r>
              <a:rPr lang="en-GB" sz="2300" dirty="0">
                <a:latin typeface="Lato Black" panose="020F0A02020204030203" pitchFamily="34" charset="0"/>
              </a:rPr>
              <a:t>relevant features </a:t>
            </a:r>
            <a:r>
              <a:rPr lang="en-GB" sz="2300" dirty="0">
                <a:latin typeface="Lato" panose="020F0502020204030203" pitchFamily="34" charset="0"/>
              </a:rPr>
              <a:t>for machine learning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A4E357-EED2-9701-C916-71C34E77FA86}"/>
              </a:ext>
            </a:extLst>
          </p:cNvPr>
          <p:cNvSpPr txBox="1">
            <a:spLocks/>
          </p:cNvSpPr>
          <p:nvPr/>
        </p:nvSpPr>
        <p:spPr>
          <a:xfrm>
            <a:off x="1326658" y="2163220"/>
            <a:ext cx="8344929" cy="2531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For features influencing the </a:t>
            </a:r>
            <a:r>
              <a:rPr lang="en-GB" sz="1600" dirty="0">
                <a:latin typeface="Lato Black" panose="020F0A02020204030203" pitchFamily="34" charset="0"/>
              </a:rPr>
              <a:t>architecture formed</a:t>
            </a:r>
            <a:r>
              <a:rPr lang="en-GB" sz="1600" dirty="0">
                <a:latin typeface="Lato" panose="020F0502020204030203" pitchFamily="34" charset="0"/>
              </a:rPr>
              <a:t>: 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Preferred coordination geometry,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Number of coordination sites 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endParaRPr lang="en-GB" sz="1600" dirty="0">
              <a:latin typeface="Lato" panose="020F0502020204030203" pitchFamily="3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For features influencing the </a:t>
            </a:r>
            <a:r>
              <a:rPr lang="en-GB" sz="1600" dirty="0">
                <a:latin typeface="Lato Black" panose="020F0A02020204030203" pitchFamily="34" charset="0"/>
              </a:rPr>
              <a:t>formation of the complex</a:t>
            </a:r>
            <a:r>
              <a:rPr lang="en-GB" sz="1600" dirty="0">
                <a:latin typeface="Lato" panose="020F0502020204030203" pitchFamily="34" charset="0"/>
              </a:rPr>
              <a:t>: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Size cation,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GB" sz="1600" dirty="0">
                <a:latin typeface="Lato" panose="020F0502020204030203" pitchFamily="34" charset="0"/>
              </a:rPr>
              <a:t>Charge of the cation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dirty="0">
              <a:latin typeface="Lato" panose="020F050202020403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1DC01D6-A6C0-1B79-75A7-BD3B2E3CA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7159" y="2518496"/>
            <a:ext cx="762000" cy="112776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784DBDE-3650-6DC7-698B-D738D9F1D1B1}"/>
              </a:ext>
            </a:extLst>
          </p:cNvPr>
          <p:cNvSpPr txBox="1">
            <a:spLocks/>
          </p:cNvSpPr>
          <p:nvPr/>
        </p:nvSpPr>
        <p:spPr>
          <a:xfrm>
            <a:off x="9119286" y="1899369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5 </a:t>
            </a:r>
            <a:r>
              <a:rPr lang="en-GB" sz="1600" dirty="0">
                <a:latin typeface="Lato Black" panose="020F0A02020204030203" pitchFamily="34" charset="0"/>
              </a:rPr>
              <a:t>Metals</a:t>
            </a:r>
          </a:p>
        </p:txBody>
      </p:sp>
    </p:spTree>
    <p:extLst>
      <p:ext uri="{BB962C8B-B14F-4D97-AF65-F5344CB8AC3E}">
        <p14:creationId xmlns:p14="http://schemas.microsoft.com/office/powerpoint/2010/main" val="72444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6EA507-9EAF-F86A-AC2D-7219C367F8C5}"/>
              </a:ext>
            </a:extLst>
          </p:cNvPr>
          <p:cNvSpPr txBox="1">
            <a:spLocks/>
          </p:cNvSpPr>
          <p:nvPr/>
        </p:nvSpPr>
        <p:spPr>
          <a:xfrm>
            <a:off x="708449" y="1415863"/>
            <a:ext cx="1056091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GB" dirty="0">
                <a:latin typeface="Lato" panose="020F0502020204030203" pitchFamily="34" charset="0"/>
              </a:rPr>
              <a:t>Can we discover </a:t>
            </a:r>
            <a:r>
              <a:rPr lang="en-GB" dirty="0">
                <a:latin typeface="Lato Black" panose="020F0A02020204030203" pitchFamily="34" charset="0"/>
              </a:rPr>
              <a:t>novel metal-organic architectures </a:t>
            </a:r>
            <a:r>
              <a:rPr lang="en-GB" dirty="0">
                <a:latin typeface="Lato" panose="020F0502020204030203" pitchFamily="34" charset="0"/>
              </a:rPr>
              <a:t>by leveraging machine learning and high-throughput screening to </a:t>
            </a:r>
            <a:r>
              <a:rPr lang="en-GB" dirty="0">
                <a:latin typeface="Lato Black" panose="020F0A02020204030203" pitchFamily="34" charset="0"/>
              </a:rPr>
              <a:t>reveal untapped regions </a:t>
            </a:r>
            <a:r>
              <a:rPr lang="en-GB" dirty="0">
                <a:latin typeface="Lato" panose="020F0502020204030203" pitchFamily="34" charset="0"/>
              </a:rPr>
              <a:t>of a chemical space, thus </a:t>
            </a:r>
            <a:r>
              <a:rPr lang="en-GB" dirty="0">
                <a:latin typeface="Lato Black" panose="020F0A02020204030203" pitchFamily="34" charset="0"/>
              </a:rPr>
              <a:t>departing from conventional analogue-based approaches</a:t>
            </a:r>
            <a:r>
              <a:rPr lang="en-GB" dirty="0">
                <a:latin typeface="Lato" panose="020F050202020403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99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FFFF-FE0E-1050-5984-D1E440F56DC1}"/>
              </a:ext>
            </a:extLst>
          </p:cNvPr>
          <p:cNvSpPr txBox="1">
            <a:spLocks/>
          </p:cNvSpPr>
          <p:nvPr/>
        </p:nvSpPr>
        <p:spPr>
          <a:xfrm>
            <a:off x="815543" y="1093575"/>
            <a:ext cx="10560913" cy="3972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GB" sz="2400" dirty="0">
                <a:latin typeface="Lato" panose="020F0502020204030203" pitchFamily="34" charset="0"/>
              </a:rPr>
              <a:t>To what extent can machine learning and high-throughput screening truly 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Lato" panose="020F0502020204030203" pitchFamily="34" charset="0"/>
              </a:rPr>
              <a:t>impact discovery in 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Lato Black" panose="020F0A02020204030203" pitchFamily="34" charset="0"/>
              </a:rPr>
              <a:t>“non-cherry-picked” scenarios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Lato" panose="020F0502020204030203" pitchFamily="34" charset="0"/>
              </a:rPr>
              <a:t>? </a:t>
            </a:r>
          </a:p>
          <a:p>
            <a:pPr>
              <a:lnSpc>
                <a:spcPct val="170000"/>
              </a:lnSpc>
            </a:pPr>
            <a:endParaRPr lang="en-GB" sz="2400" b="0" i="0" dirty="0">
              <a:solidFill>
                <a:srgbClr val="343541"/>
              </a:solidFill>
              <a:effectLst/>
              <a:latin typeface="Lato" panose="020F0502020204030203" pitchFamily="34" charset="0"/>
            </a:endParaRPr>
          </a:p>
          <a:p>
            <a:pPr>
              <a:lnSpc>
                <a:spcPct val="170000"/>
              </a:lnSpc>
            </a:pPr>
            <a:r>
              <a:rPr lang="en-GB" sz="2400" b="0" i="0" dirty="0">
                <a:solidFill>
                  <a:srgbClr val="343541"/>
                </a:solidFill>
                <a:effectLst/>
                <a:latin typeface="Lato" panose="020F0502020204030203" pitchFamily="34" charset="0"/>
              </a:rPr>
              <a:t>What are the limitations in the deployment of machine learning when you have 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Lato Black" panose="020F0A02020204030203" pitchFamily="34" charset="0"/>
              </a:rPr>
              <a:t>limited data 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Lato" panose="020F0502020204030203" pitchFamily="34" charset="0"/>
              </a:rPr>
              <a:t>(i.e., 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what can be reasonably obtained through high-throughput screening within practical time and cost constraints?</a:t>
            </a:r>
            <a:r>
              <a:rPr lang="en-GB" sz="2400" b="0" i="0" dirty="0">
                <a:solidFill>
                  <a:srgbClr val="343541"/>
                </a:solidFill>
                <a:effectLst/>
                <a:latin typeface="Lato" panose="020F0502020204030203" pitchFamily="34" charset="0"/>
              </a:rPr>
              <a:t>)</a:t>
            </a:r>
            <a:endParaRPr lang="en-GB" sz="24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30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D59C4D-0A8D-276E-6489-01C9F0235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495" y="197723"/>
            <a:ext cx="3684784" cy="64131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6A84981-AE2E-230C-BA99-1DE8209D531F}"/>
              </a:ext>
            </a:extLst>
          </p:cNvPr>
          <p:cNvSpPr txBox="1">
            <a:spLocks/>
          </p:cNvSpPr>
          <p:nvPr/>
        </p:nvSpPr>
        <p:spPr>
          <a:xfrm>
            <a:off x="774357" y="1348462"/>
            <a:ext cx="5750011" cy="253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 Black" panose="020F0A02020204030203" pitchFamily="34" charset="0"/>
              </a:rPr>
              <a:t>Stage I. </a:t>
            </a:r>
            <a:r>
              <a:rPr lang="en-GB" sz="2300" dirty="0">
                <a:latin typeface="Lato" panose="020F0502020204030203" pitchFamily="34" charset="0"/>
              </a:rPr>
              <a:t>Creation of an </a:t>
            </a:r>
            <a:r>
              <a:rPr lang="en-GB" sz="2300" dirty="0">
                <a:latin typeface="Lato Black" panose="020F0A02020204030203" pitchFamily="34" charset="0"/>
              </a:rPr>
              <a:t>“information rich” database </a:t>
            </a:r>
            <a:r>
              <a:rPr lang="en-GB" sz="2300" dirty="0">
                <a:latin typeface="Lato" panose="020F0502020204030203" pitchFamily="34" charset="0"/>
              </a:rPr>
              <a:t>of metal-organic reactions using semi-automated high throughput screening. </a:t>
            </a:r>
          </a:p>
        </p:txBody>
      </p:sp>
    </p:spTree>
    <p:extLst>
      <p:ext uri="{BB962C8B-B14F-4D97-AF65-F5344CB8AC3E}">
        <p14:creationId xmlns:p14="http://schemas.microsoft.com/office/powerpoint/2010/main" val="212112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56A84981-AE2E-230C-BA99-1DE8209D531F}"/>
              </a:ext>
            </a:extLst>
          </p:cNvPr>
          <p:cNvSpPr txBox="1">
            <a:spLocks/>
          </p:cNvSpPr>
          <p:nvPr/>
        </p:nvSpPr>
        <p:spPr>
          <a:xfrm>
            <a:off x="774357" y="1348462"/>
            <a:ext cx="5008605" cy="2531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 Black" panose="020F0A02020204030203" pitchFamily="34" charset="0"/>
              </a:rPr>
              <a:t>Stage II. </a:t>
            </a:r>
            <a:r>
              <a:rPr lang="en-GB" sz="2300" dirty="0">
                <a:latin typeface="Lato" panose="020F0502020204030203" pitchFamily="34" charset="0"/>
              </a:rPr>
              <a:t>Training of a machine learning model to </a:t>
            </a:r>
            <a:r>
              <a:rPr lang="en-GB" sz="2300" dirty="0">
                <a:latin typeface="Lato Black" panose="020F0A02020204030203" pitchFamily="34" charset="0"/>
              </a:rPr>
              <a:t>predict reactivity</a:t>
            </a:r>
            <a:r>
              <a:rPr lang="en-GB" sz="2300" dirty="0">
                <a:latin typeface="Lato" panose="020F0502020204030203" pitchFamily="34" charset="0"/>
              </a:rPr>
              <a:t>, potentially progressing towards an</a:t>
            </a:r>
            <a:r>
              <a:rPr lang="en-GB" sz="2300" dirty="0">
                <a:latin typeface="Lato Black" panose="020F0A02020204030203" pitchFamily="34" charset="0"/>
              </a:rPr>
              <a:t> iterative closed-loop exploratory </a:t>
            </a:r>
            <a:r>
              <a:rPr lang="en-GB" sz="2300" dirty="0">
                <a:latin typeface="Lato" panose="020F0502020204030203" pitchFamily="34" charset="0"/>
              </a:rPr>
              <a:t>workflow.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B2D68-2B79-FA94-2722-4FBA1F79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61" y="2176343"/>
            <a:ext cx="6173062" cy="42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2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D686A8F-532E-FE21-2743-661D130B1AE3}"/>
              </a:ext>
            </a:extLst>
          </p:cNvPr>
          <p:cNvSpPr txBox="1">
            <a:spLocks/>
          </p:cNvSpPr>
          <p:nvPr/>
        </p:nvSpPr>
        <p:spPr>
          <a:xfrm>
            <a:off x="774357" y="1348462"/>
            <a:ext cx="10533313" cy="253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" panose="020F0502020204030203" pitchFamily="34" charset="0"/>
              </a:rPr>
              <a:t>Select a complex chemical  space that </a:t>
            </a:r>
            <a:r>
              <a:rPr lang="en-GB" sz="2300" dirty="0">
                <a:latin typeface="Lato Black" panose="020F0A02020204030203" pitchFamily="34" charset="0"/>
              </a:rPr>
              <a:t>cannot be rationalized instinctively</a:t>
            </a:r>
            <a:r>
              <a:rPr lang="en-GB" sz="2300" dirty="0">
                <a:latin typeface="Lato" panose="020F0502020204030203" pitchFamily="34" charset="0"/>
              </a:rPr>
              <a:t>, use very </a:t>
            </a:r>
            <a:r>
              <a:rPr lang="en-GB" sz="2300" dirty="0">
                <a:latin typeface="Lato Black" panose="020F0A02020204030203" pitchFamily="34" charset="0"/>
              </a:rPr>
              <a:t>minimalistic and open criteria </a:t>
            </a:r>
            <a:r>
              <a:rPr lang="en-GB" sz="2300" dirty="0">
                <a:latin typeface="Lato" panose="020F0502020204030203" pitchFamily="34" charset="0"/>
              </a:rPr>
              <a:t>for building blocks selection.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74780C-C2DE-39B7-629D-74CA87099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1227" y="4091646"/>
            <a:ext cx="1539240" cy="11734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ECEEF0-6481-C532-6AF2-A7A6A3535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735" y="3609046"/>
            <a:ext cx="2583180" cy="21678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890807-4A9D-A0CC-B309-B96BFD740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9353" y="3431246"/>
            <a:ext cx="3486150" cy="24955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8946495-D456-D08A-CCE2-07D1279DC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6832" y="4091646"/>
            <a:ext cx="762000" cy="112776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61FC6645-3E26-0515-3EF3-E5E13264DFC2}"/>
              </a:ext>
            </a:extLst>
          </p:cNvPr>
          <p:cNvSpPr txBox="1">
            <a:spLocks/>
          </p:cNvSpPr>
          <p:nvPr/>
        </p:nvSpPr>
        <p:spPr>
          <a:xfrm>
            <a:off x="1230319" y="2839231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12 </a:t>
            </a:r>
            <a:r>
              <a:rPr lang="en-GB" sz="1600" dirty="0">
                <a:latin typeface="Lato Black" panose="020F0A02020204030203" pitchFamily="34" charset="0"/>
              </a:rPr>
              <a:t>Aldehydes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F734B48-F346-7162-C669-13CF02325604}"/>
              </a:ext>
            </a:extLst>
          </p:cNvPr>
          <p:cNvSpPr txBox="1">
            <a:spLocks/>
          </p:cNvSpPr>
          <p:nvPr/>
        </p:nvSpPr>
        <p:spPr>
          <a:xfrm>
            <a:off x="4978535" y="2839231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13 </a:t>
            </a:r>
            <a:r>
              <a:rPr lang="en-GB" sz="1600" dirty="0">
                <a:latin typeface="Lato Black" panose="020F0A02020204030203" pitchFamily="34" charset="0"/>
              </a:rPr>
              <a:t>Diamines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416E540-2463-402D-B2D2-995CF8F8D6E8}"/>
              </a:ext>
            </a:extLst>
          </p:cNvPr>
          <p:cNvSpPr txBox="1">
            <a:spLocks/>
          </p:cNvSpPr>
          <p:nvPr/>
        </p:nvSpPr>
        <p:spPr>
          <a:xfrm>
            <a:off x="7938904" y="2839231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3 </a:t>
            </a:r>
            <a:r>
              <a:rPr lang="en-GB" sz="1600" dirty="0">
                <a:latin typeface="Lato Black" panose="020F0A02020204030203" pitchFamily="34" charset="0"/>
              </a:rPr>
              <a:t>Dialdehydes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D153AD3-3C61-5AE5-D2F1-7E3D3459DE03}"/>
              </a:ext>
            </a:extLst>
          </p:cNvPr>
          <p:cNvSpPr txBox="1">
            <a:spLocks/>
          </p:cNvSpPr>
          <p:nvPr/>
        </p:nvSpPr>
        <p:spPr>
          <a:xfrm>
            <a:off x="10348959" y="2839231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5 </a:t>
            </a:r>
            <a:r>
              <a:rPr lang="en-GB" sz="1600" dirty="0">
                <a:latin typeface="Lato Black" panose="020F0A02020204030203" pitchFamily="34" charset="0"/>
              </a:rPr>
              <a:t>Metals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F87FF8-547A-8031-8F94-EBD073BDD2A8}"/>
              </a:ext>
            </a:extLst>
          </p:cNvPr>
          <p:cNvCxnSpPr>
            <a:cxnSpLocks/>
          </p:cNvCxnSpPr>
          <p:nvPr/>
        </p:nvCxnSpPr>
        <p:spPr>
          <a:xfrm>
            <a:off x="3558745" y="3674083"/>
            <a:ext cx="0" cy="202650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D61C4C-E40B-675E-3FCC-391138D12700}"/>
              </a:ext>
            </a:extLst>
          </p:cNvPr>
          <p:cNvCxnSpPr>
            <a:cxnSpLocks/>
          </p:cNvCxnSpPr>
          <p:nvPr/>
        </p:nvCxnSpPr>
        <p:spPr>
          <a:xfrm>
            <a:off x="7554096" y="3674083"/>
            <a:ext cx="0" cy="202650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35F1BD-B0C0-7ED6-7772-F6118DA3B934}"/>
              </a:ext>
            </a:extLst>
          </p:cNvPr>
          <p:cNvCxnSpPr>
            <a:cxnSpLocks/>
          </p:cNvCxnSpPr>
          <p:nvPr/>
        </p:nvCxnSpPr>
        <p:spPr>
          <a:xfrm>
            <a:off x="10103707" y="3674083"/>
            <a:ext cx="0" cy="202650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D686A8F-532E-FE21-2743-661D130B1AE3}"/>
              </a:ext>
            </a:extLst>
          </p:cNvPr>
          <p:cNvSpPr txBox="1">
            <a:spLocks/>
          </p:cNvSpPr>
          <p:nvPr/>
        </p:nvSpPr>
        <p:spPr>
          <a:xfrm>
            <a:off x="1498257" y="4277021"/>
            <a:ext cx="10533313" cy="253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6400" dirty="0">
                <a:latin typeface="Lato" panose="020F0502020204030203" pitchFamily="34" charset="0"/>
              </a:rPr>
              <a:t>Considering all reactions with: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One Metal, One Diamine, One Aldehyde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Two Metals, One Diamine, One Aldehyde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dirty="0">
                <a:solidFill>
                  <a:srgbClr val="374151"/>
                </a:solidFill>
                <a:latin typeface="Lato" panose="020F0502020204030203" pitchFamily="34" charset="0"/>
              </a:rPr>
              <a:t>One</a:t>
            </a: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 Metal, One Diamine, One Dialdehyde</a:t>
            </a:r>
            <a:endParaRPr lang="en-GB" sz="6400" dirty="0">
              <a:latin typeface="Lato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Two Metals, One Diamine, One Dialdehyde</a:t>
            </a:r>
            <a:endParaRPr lang="en-GB" sz="6400" dirty="0">
              <a:latin typeface="Lato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One Metal, One Diamine, One Aldehyde, One Dialdehyde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Two Metals, One Diamine, One Aldehyde, One Dialdehyde</a:t>
            </a:r>
            <a:endParaRPr lang="en-GB" sz="6400" dirty="0">
              <a:latin typeface="Lato" panose="020F050202020403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A74780C-C2DE-39B7-629D-74CA87099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1227" y="2197965"/>
            <a:ext cx="1539240" cy="11734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ECEEF0-6481-C532-6AF2-A7A6A3535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735" y="1880465"/>
            <a:ext cx="2583180" cy="21678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890807-4A9D-A0CC-B309-B96BFD740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9353" y="1651865"/>
            <a:ext cx="3486150" cy="24955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8946495-D456-D08A-CCE2-07D1279DC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6832" y="2197965"/>
            <a:ext cx="762000" cy="112776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61FC6645-3E26-0515-3EF3-E5E13264DFC2}"/>
              </a:ext>
            </a:extLst>
          </p:cNvPr>
          <p:cNvSpPr txBox="1">
            <a:spLocks/>
          </p:cNvSpPr>
          <p:nvPr/>
        </p:nvSpPr>
        <p:spPr>
          <a:xfrm>
            <a:off x="1230319" y="1059850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12 </a:t>
            </a:r>
            <a:r>
              <a:rPr lang="en-GB" sz="1600" dirty="0">
                <a:latin typeface="Lato Black" panose="020F0A02020204030203" pitchFamily="34" charset="0"/>
              </a:rPr>
              <a:t>Aldehydes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F734B48-F346-7162-C669-13CF02325604}"/>
              </a:ext>
            </a:extLst>
          </p:cNvPr>
          <p:cNvSpPr txBox="1">
            <a:spLocks/>
          </p:cNvSpPr>
          <p:nvPr/>
        </p:nvSpPr>
        <p:spPr>
          <a:xfrm>
            <a:off x="4978535" y="1059850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13 </a:t>
            </a:r>
            <a:r>
              <a:rPr lang="en-GB" sz="1600" dirty="0">
                <a:latin typeface="Lato Black" panose="020F0A02020204030203" pitchFamily="34" charset="0"/>
              </a:rPr>
              <a:t>Diamines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416E540-2463-402D-B2D2-995CF8F8D6E8}"/>
              </a:ext>
            </a:extLst>
          </p:cNvPr>
          <p:cNvSpPr txBox="1">
            <a:spLocks/>
          </p:cNvSpPr>
          <p:nvPr/>
        </p:nvSpPr>
        <p:spPr>
          <a:xfrm>
            <a:off x="7938904" y="1059850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3 </a:t>
            </a:r>
            <a:r>
              <a:rPr lang="en-GB" sz="1600" dirty="0">
                <a:latin typeface="Lato Black" panose="020F0A02020204030203" pitchFamily="34" charset="0"/>
              </a:rPr>
              <a:t>Dialdehydes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D153AD3-3C61-5AE5-D2F1-7E3D3459DE03}"/>
              </a:ext>
            </a:extLst>
          </p:cNvPr>
          <p:cNvSpPr txBox="1">
            <a:spLocks/>
          </p:cNvSpPr>
          <p:nvPr/>
        </p:nvSpPr>
        <p:spPr>
          <a:xfrm>
            <a:off x="10348959" y="1059850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5 </a:t>
            </a:r>
            <a:r>
              <a:rPr lang="en-GB" sz="1600" dirty="0">
                <a:latin typeface="Lato Black" panose="020F0A02020204030203" pitchFamily="34" charset="0"/>
              </a:rPr>
              <a:t>Metals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F87FF8-547A-8031-8F94-EBD073BDD2A8}"/>
              </a:ext>
            </a:extLst>
          </p:cNvPr>
          <p:cNvCxnSpPr>
            <a:cxnSpLocks/>
          </p:cNvCxnSpPr>
          <p:nvPr/>
        </p:nvCxnSpPr>
        <p:spPr>
          <a:xfrm>
            <a:off x="3558745" y="1894702"/>
            <a:ext cx="0" cy="202650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D61C4C-E40B-675E-3FCC-391138D12700}"/>
              </a:ext>
            </a:extLst>
          </p:cNvPr>
          <p:cNvCxnSpPr>
            <a:cxnSpLocks/>
          </p:cNvCxnSpPr>
          <p:nvPr/>
        </p:nvCxnSpPr>
        <p:spPr>
          <a:xfrm>
            <a:off x="7554096" y="1894702"/>
            <a:ext cx="0" cy="202650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35F1BD-B0C0-7ED6-7772-F6118DA3B934}"/>
              </a:ext>
            </a:extLst>
          </p:cNvPr>
          <p:cNvCxnSpPr>
            <a:cxnSpLocks/>
          </p:cNvCxnSpPr>
          <p:nvPr/>
        </p:nvCxnSpPr>
        <p:spPr>
          <a:xfrm>
            <a:off x="10103707" y="1894702"/>
            <a:ext cx="0" cy="202650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B0D9F94-2D64-F2AD-AF71-C86D74AE56D4}"/>
              </a:ext>
            </a:extLst>
          </p:cNvPr>
          <p:cNvSpPr txBox="1">
            <a:spLocks/>
          </p:cNvSpPr>
          <p:nvPr/>
        </p:nvSpPr>
        <p:spPr>
          <a:xfrm>
            <a:off x="7376030" y="5142091"/>
            <a:ext cx="3486150" cy="656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b="0" i="0" dirty="0">
                <a:solidFill>
                  <a:srgbClr val="202124"/>
                </a:solidFill>
                <a:effectLst/>
                <a:latin typeface="Lato Black" panose="020F0A02020204030203" pitchFamily="34" charset="0"/>
              </a:rPr>
              <a:t> ≈</a:t>
            </a:r>
            <a:r>
              <a:rPr lang="en-GB" sz="2300" dirty="0">
                <a:latin typeface="Lato Black" panose="020F0A02020204030203" pitchFamily="34" charset="0"/>
              </a:rPr>
              <a:t>9900 combinations</a:t>
            </a:r>
          </a:p>
        </p:txBody>
      </p:sp>
    </p:spTree>
    <p:extLst>
      <p:ext uri="{BB962C8B-B14F-4D97-AF65-F5344CB8AC3E}">
        <p14:creationId xmlns:p14="http://schemas.microsoft.com/office/powerpoint/2010/main" val="46649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A74780C-C2DE-39B7-629D-74CA87099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1227" y="2197965"/>
            <a:ext cx="1539240" cy="11734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AECEEF0-6481-C532-6AF2-A7A6A3535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735" y="1880465"/>
            <a:ext cx="2583180" cy="21678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890807-4A9D-A0CC-B309-B96BFD740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9353" y="1651865"/>
            <a:ext cx="3486150" cy="24955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8946495-D456-D08A-CCE2-07D1279DC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6832" y="2197965"/>
            <a:ext cx="762000" cy="112776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61FC6645-3E26-0515-3EF3-E5E13264DFC2}"/>
              </a:ext>
            </a:extLst>
          </p:cNvPr>
          <p:cNvSpPr txBox="1">
            <a:spLocks/>
          </p:cNvSpPr>
          <p:nvPr/>
        </p:nvSpPr>
        <p:spPr>
          <a:xfrm>
            <a:off x="1230319" y="1059850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12 </a:t>
            </a:r>
            <a:r>
              <a:rPr lang="en-GB" sz="1600" dirty="0">
                <a:latin typeface="Lato Black" panose="020F0A02020204030203" pitchFamily="34" charset="0"/>
              </a:rPr>
              <a:t>Aldehydes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F734B48-F346-7162-C669-13CF02325604}"/>
              </a:ext>
            </a:extLst>
          </p:cNvPr>
          <p:cNvSpPr txBox="1">
            <a:spLocks/>
          </p:cNvSpPr>
          <p:nvPr/>
        </p:nvSpPr>
        <p:spPr>
          <a:xfrm>
            <a:off x="4978535" y="1059850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13 </a:t>
            </a:r>
            <a:r>
              <a:rPr lang="en-GB" sz="1600" dirty="0">
                <a:latin typeface="Lato Black" panose="020F0A02020204030203" pitchFamily="34" charset="0"/>
              </a:rPr>
              <a:t>Diamines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416E540-2463-402D-B2D2-995CF8F8D6E8}"/>
              </a:ext>
            </a:extLst>
          </p:cNvPr>
          <p:cNvSpPr txBox="1">
            <a:spLocks/>
          </p:cNvSpPr>
          <p:nvPr/>
        </p:nvSpPr>
        <p:spPr>
          <a:xfrm>
            <a:off x="7938904" y="1059850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3 </a:t>
            </a:r>
            <a:r>
              <a:rPr lang="en-GB" sz="1600" dirty="0">
                <a:latin typeface="Lato Black" panose="020F0A02020204030203" pitchFamily="34" charset="0"/>
              </a:rPr>
              <a:t>Dialdehydes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D153AD3-3C61-5AE5-D2F1-7E3D3459DE03}"/>
              </a:ext>
            </a:extLst>
          </p:cNvPr>
          <p:cNvSpPr txBox="1">
            <a:spLocks/>
          </p:cNvSpPr>
          <p:nvPr/>
        </p:nvSpPr>
        <p:spPr>
          <a:xfrm>
            <a:off x="10348959" y="1059850"/>
            <a:ext cx="2106878" cy="956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Lato" panose="020F0502020204030203" pitchFamily="34" charset="0"/>
              </a:rPr>
              <a:t>5 </a:t>
            </a:r>
            <a:r>
              <a:rPr lang="en-GB" sz="1600" dirty="0">
                <a:latin typeface="Lato Black" panose="020F0A02020204030203" pitchFamily="34" charset="0"/>
              </a:rPr>
              <a:t>Metals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F87FF8-547A-8031-8F94-EBD073BDD2A8}"/>
              </a:ext>
            </a:extLst>
          </p:cNvPr>
          <p:cNvCxnSpPr>
            <a:cxnSpLocks/>
          </p:cNvCxnSpPr>
          <p:nvPr/>
        </p:nvCxnSpPr>
        <p:spPr>
          <a:xfrm>
            <a:off x="3558745" y="1894702"/>
            <a:ext cx="0" cy="202650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D61C4C-E40B-675E-3FCC-391138D12700}"/>
              </a:ext>
            </a:extLst>
          </p:cNvPr>
          <p:cNvCxnSpPr>
            <a:cxnSpLocks/>
          </p:cNvCxnSpPr>
          <p:nvPr/>
        </p:nvCxnSpPr>
        <p:spPr>
          <a:xfrm>
            <a:off x="7554096" y="1894702"/>
            <a:ext cx="0" cy="202650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35F1BD-B0C0-7ED6-7772-F6118DA3B934}"/>
              </a:ext>
            </a:extLst>
          </p:cNvPr>
          <p:cNvCxnSpPr>
            <a:cxnSpLocks/>
          </p:cNvCxnSpPr>
          <p:nvPr/>
        </p:nvCxnSpPr>
        <p:spPr>
          <a:xfrm>
            <a:off x="10103707" y="1894702"/>
            <a:ext cx="0" cy="2026509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FEF4D8C7-978A-C1C2-358F-AA5861061EF4}"/>
              </a:ext>
            </a:extLst>
          </p:cNvPr>
          <p:cNvSpPr txBox="1">
            <a:spLocks/>
          </p:cNvSpPr>
          <p:nvPr/>
        </p:nvSpPr>
        <p:spPr>
          <a:xfrm>
            <a:off x="1498257" y="4277021"/>
            <a:ext cx="10533313" cy="2531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6400" dirty="0">
                <a:latin typeface="Lato" panose="020F0502020204030203" pitchFamily="34" charset="0"/>
              </a:rPr>
              <a:t>Considering all reactions with: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 Black" panose="020F0A02020204030203" pitchFamily="34" charset="0"/>
              </a:rPr>
              <a:t>One Metal, One Diamine, One Aldehyde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Two Metals, One Diamine, One Aldehyde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dirty="0">
                <a:solidFill>
                  <a:srgbClr val="374151"/>
                </a:solidFill>
                <a:latin typeface="Lato" panose="020F0502020204030203" pitchFamily="34" charset="0"/>
              </a:rPr>
              <a:t>One</a:t>
            </a: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 Metal, One Diamine, One Dialdehyde</a:t>
            </a:r>
            <a:endParaRPr lang="en-GB" sz="6400" dirty="0">
              <a:latin typeface="Lato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Two Metals, One Diamine, One Dialdehyde</a:t>
            </a:r>
            <a:endParaRPr lang="en-GB" sz="6400" dirty="0">
              <a:latin typeface="Lato" panose="020F050202020403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One Metal, One Diamine, One Aldehyde, One Dialdehyde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6400" b="0" i="0" dirty="0">
                <a:solidFill>
                  <a:srgbClr val="374151"/>
                </a:solidFill>
                <a:effectLst/>
                <a:latin typeface="Lato" panose="020F0502020204030203" pitchFamily="34" charset="0"/>
              </a:rPr>
              <a:t>Two Metals, One Diamine, One Aldehyde, One Dialdehyde</a:t>
            </a:r>
            <a:endParaRPr lang="en-GB" sz="6400" dirty="0">
              <a:latin typeface="Lato" panose="020F0502020204030203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B4CC433-F071-C191-9A26-357934590D6B}"/>
              </a:ext>
            </a:extLst>
          </p:cNvPr>
          <p:cNvSpPr txBox="1">
            <a:spLocks/>
          </p:cNvSpPr>
          <p:nvPr/>
        </p:nvSpPr>
        <p:spPr>
          <a:xfrm>
            <a:off x="7376030" y="5142091"/>
            <a:ext cx="3486150" cy="656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b="0" i="0" dirty="0">
                <a:solidFill>
                  <a:srgbClr val="202124"/>
                </a:solidFill>
                <a:effectLst/>
                <a:latin typeface="Lato Black" panose="020F0A02020204030203" pitchFamily="34" charset="0"/>
              </a:rPr>
              <a:t> ≈78</a:t>
            </a:r>
            <a:r>
              <a:rPr lang="en-GB" sz="2300" dirty="0">
                <a:latin typeface="Lato Black" panose="020F0A02020204030203" pitchFamily="34" charset="0"/>
              </a:rPr>
              <a:t>0 combinations</a:t>
            </a:r>
          </a:p>
        </p:txBody>
      </p:sp>
    </p:spTree>
    <p:extLst>
      <p:ext uri="{BB962C8B-B14F-4D97-AF65-F5344CB8AC3E}">
        <p14:creationId xmlns:p14="http://schemas.microsoft.com/office/powerpoint/2010/main" val="394278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DD57265-D250-7C0F-8D82-3C5C20273E8A}"/>
              </a:ext>
            </a:extLst>
          </p:cNvPr>
          <p:cNvSpPr txBox="1">
            <a:spLocks/>
          </p:cNvSpPr>
          <p:nvPr/>
        </p:nvSpPr>
        <p:spPr>
          <a:xfrm>
            <a:off x="774357" y="988541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2300" dirty="0">
                <a:latin typeface="Lato Black" panose="020F0A02020204030203" pitchFamily="34" charset="0"/>
              </a:rPr>
              <a:t>Automated (on </a:t>
            </a:r>
            <a:r>
              <a:rPr lang="en-GB" sz="2300" dirty="0" err="1">
                <a:latin typeface="Lato Black" panose="020F0A02020204030203" pitchFamily="34" charset="0"/>
              </a:rPr>
              <a:t>Chemspeed</a:t>
            </a:r>
            <a:r>
              <a:rPr lang="en-GB" sz="2300" dirty="0">
                <a:latin typeface="Lato Black" panose="020F0A02020204030203" pitchFamily="34" charset="0"/>
              </a:rPr>
              <a:t> Swing):</a:t>
            </a:r>
          </a:p>
          <a:p>
            <a:r>
              <a:rPr lang="en-GB" sz="2300" dirty="0">
                <a:latin typeface="Lato "/>
              </a:rPr>
              <a:t>Stock solution preparation from preloaded solids</a:t>
            </a:r>
          </a:p>
          <a:p>
            <a:r>
              <a:rPr lang="en-GB" sz="2300" dirty="0">
                <a:latin typeface="Lato "/>
              </a:rPr>
              <a:t>Reaction mixture preparation </a:t>
            </a:r>
          </a:p>
          <a:p>
            <a:r>
              <a:rPr lang="en-GB" sz="2300" dirty="0">
                <a:latin typeface="Lato "/>
              </a:rPr>
              <a:t>NMR tube and MS vial preparation</a:t>
            </a:r>
          </a:p>
          <a:p>
            <a:endParaRPr lang="en-GB" sz="2300" dirty="0">
              <a:latin typeface="Lato "/>
            </a:endParaRPr>
          </a:p>
        </p:txBody>
      </p:sp>
      <p:pic>
        <p:nvPicPr>
          <p:cNvPr id="10" name="Picture 9" descr="A machine with many small holes&#10;&#10;Description automatically generated with medium confidence">
            <a:extLst>
              <a:ext uri="{FF2B5EF4-FFF2-40B4-BE49-F238E27FC236}">
                <a16:creationId xmlns:a16="http://schemas.microsoft.com/office/drawing/2014/main" id="{3B7B5525-2096-6D16-5F2D-A3F142BE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22523" b="29550"/>
          <a:stretch/>
        </p:blipFill>
        <p:spPr>
          <a:xfrm>
            <a:off x="3674076" y="3330144"/>
            <a:ext cx="8246076" cy="328689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1773479-C1BE-63C9-7A7B-2D39E55D7E08}"/>
              </a:ext>
            </a:extLst>
          </p:cNvPr>
          <p:cNvSpPr txBox="1">
            <a:spLocks/>
          </p:cNvSpPr>
          <p:nvPr/>
        </p:nvSpPr>
        <p:spPr>
          <a:xfrm>
            <a:off x="6096000" y="1046205"/>
            <a:ext cx="5750011" cy="4823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300" dirty="0">
                <a:latin typeface="Lato Black" panose="020F0A02020204030203" pitchFamily="34" charset="0"/>
              </a:rPr>
              <a:t>Not Automated:</a:t>
            </a:r>
          </a:p>
          <a:p>
            <a:r>
              <a:rPr lang="en-GB" sz="2300" dirty="0">
                <a:latin typeface="Lato "/>
              </a:rPr>
              <a:t>Delivery of the NMR tubes and MS vials to the respective machine (except if you want to buy a Boston Dynamic dog) </a:t>
            </a:r>
          </a:p>
        </p:txBody>
      </p:sp>
    </p:spTree>
    <p:extLst>
      <p:ext uri="{BB962C8B-B14F-4D97-AF65-F5344CB8AC3E}">
        <p14:creationId xmlns:p14="http://schemas.microsoft.com/office/powerpoint/2010/main" val="246349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32c708-72a0-49ca-93df-08084d132c12" xsi:nil="true"/>
    <lcf76f155ced4ddcb4097134ff3c332f xmlns="4e375895-835c-486d-a262-286a9253e042">
      <Terms xmlns="http://schemas.microsoft.com/office/infopath/2007/PartnerControls"/>
    </lcf76f155ced4ddcb4097134ff3c332f>
    <Owner xmlns="4e375895-835c-486d-a262-286a9253e042">
      <UserInfo>
        <DisplayName/>
        <AccountId xsi:nil="true"/>
        <AccountType/>
      </UserInfo>
    </Owner>
    <Funding xmlns="4e375895-835c-486d-a262-286a9253e042" xsi:nil="true"/>
    <Notes xmlns="4e375895-835c-486d-a262-286a9253e042" xsi:nil="true"/>
    <Linktosuperproject xmlns="4e375895-835c-486d-a262-286a9253e042" xsi:nil="true"/>
    <Projectowner xmlns="4e375895-835c-486d-a262-286a9253e042">
      <UserInfo>
        <DisplayName/>
        <AccountId xsi:nil="true"/>
        <AccountType/>
      </UserInfo>
    </Projectowner>
    <NextMilestone xmlns="4e375895-835c-486d-a262-286a9253e042" xsi:nil="true"/>
    <Deleverable xmlns="4e375895-835c-486d-a262-286a9253e042" xsi:nil="true"/>
    <Subbroup xmlns="4e375895-835c-486d-a262-286a9253e042" xsi:nil="true"/>
    <ProjectLevel xmlns="4e375895-835c-486d-a262-286a9253e042" xsi:nil="true"/>
    <Proformastatus xmlns="4e375895-835c-486d-a262-286a9253e042" xsi:nil="true"/>
    <SharedWithUsers xmlns="0f32c708-72a0-49ca-93df-08084d132c12">
      <UserInfo>
        <DisplayName>Berardi, Emanuele</DisplayName>
        <AccountId>247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C3359B9FE8404FA5165390E027DA0C" ma:contentTypeVersion="27" ma:contentTypeDescription="Create a new document." ma:contentTypeScope="" ma:versionID="55b1b761541f95459313a6bb97c837b2">
  <xsd:schema xmlns:xsd="http://www.w3.org/2001/XMLSchema" xmlns:xs="http://www.w3.org/2001/XMLSchema" xmlns:p="http://schemas.microsoft.com/office/2006/metadata/properties" xmlns:ns2="4e375895-835c-486d-a262-286a9253e042" xmlns:ns3="0f32c708-72a0-49ca-93df-08084d132c12" targetNamespace="http://schemas.microsoft.com/office/2006/metadata/properties" ma:root="true" ma:fieldsID="235c9b96af79f3e459e121bed8d58657" ns2:_="" ns3:_="">
    <xsd:import namespace="4e375895-835c-486d-a262-286a9253e042"/>
    <xsd:import namespace="0f32c708-72a0-49ca-93df-08084d132c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Subbroup" minOccurs="0"/>
                <xsd:element ref="ns2:Owner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ProjectLevel" minOccurs="0"/>
                <xsd:element ref="ns2:Proformastatus" minOccurs="0"/>
                <xsd:element ref="ns2:Notes" minOccurs="0"/>
                <xsd:element ref="ns2:NextMilestone" minOccurs="0"/>
                <xsd:element ref="ns2:Linktosuperproject" minOccurs="0"/>
                <xsd:element ref="ns2:Funding" minOccurs="0"/>
                <xsd:element ref="ns2:Deleverable" minOccurs="0"/>
                <xsd:element ref="ns2:Projectowne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375895-835c-486d-a262-286a9253e0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ubbroup" ma:index="12" nillable="true" ma:displayName="Subbroup" ma:format="Dropdown" ma:internalName="Subbroup">
      <xsd:simpleType>
        <xsd:restriction base="dms:Choice">
          <xsd:enumeration value="Group 1 - Ben"/>
          <xsd:enumeration value="Group 2 - Marc"/>
          <xsd:enumeration value="Group 3 - John"/>
          <xsd:enumeration value="Group 4 - Yue"/>
          <xsd:enumeration value="Group 5- Linjiang"/>
          <xsd:enumeration value="Group 6"/>
        </xsd:restriction>
      </xsd:simpleType>
    </xsd:element>
    <xsd:element name="Owner" ma:index="13" nillable="true" ma:displayName="Project Lead" ma:description="Gabriella Pizzuto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fd38f81-9561-40ce-98eb-cd713668d4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Level" ma:index="25" nillable="true" ma:displayName="Project Level" ma:format="Dropdown" ma:internalName="ProjectLevel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Super"/>
                        <xsd:enumeration value="Capability"/>
                        <xsd:enumeration value="Small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Proformastatus" ma:index="26" nillable="true" ma:displayName="Project status" ma:format="Dropdown" ma:internalName="Proformastatus">
      <xsd:simpleType>
        <xsd:restriction base="dms:Choice">
          <xsd:enumeration value="On track"/>
          <xsd:enumeration value="Being sorted"/>
          <xsd:enumeration value="Late / Requires attention"/>
          <xsd:enumeration value="Update deliverables"/>
        </xsd:restriction>
      </xsd:simpleType>
    </xsd:element>
    <xsd:element name="Notes" ma:index="27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NextMilestone" ma:index="28" nillable="true" ma:displayName="Next Target" ma:format="DateOnly" ma:internalName="NextMilestone">
      <xsd:simpleType>
        <xsd:restriction base="dms:DateTime"/>
      </xsd:simpleType>
    </xsd:element>
    <xsd:element name="Linktosuperproject" ma:index="29" nillable="true" ma:displayName="Link to superproject" ma:format="Dropdown" ma:internalName="Linktosuperproject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Dye BOT"/>
                        <xsd:enumeration value="Cleaner Furutes"/>
                        <xsd:enumeration value="ADAM - Crystal Engineering"/>
                        <xsd:enumeration value="ADAM - Auto Synthesis"/>
                        <xsd:enumeration value="PG - DNSF"/>
                        <xsd:enumeration value="Reaction optimisation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Funding" ma:index="30" nillable="true" ma:displayName="Funding" ma:format="Dropdown" ma:internalName="Funding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ADAM"/>
                        <xsd:enumeration value="PG"/>
                        <xsd:enumeration value="PP"/>
                        <xsd:enumeration value="LRC"/>
                        <xsd:enumeration value="ICase"/>
                        <xsd:enumeration value="CSC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Deleverable" ma:index="31" nillable="true" ma:displayName="Deliverable" ma:format="Dropdown" ma:internalName="Deleverabl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D1"/>
                    <xsd:enumeration value="D2"/>
                    <xsd:enumeration value="D3"/>
                    <xsd:enumeration value="D4"/>
                    <xsd:enumeration value="D5"/>
                    <xsd:enumeration value="D6"/>
                    <xsd:enumeration value="D7"/>
                    <xsd:enumeration value="D8"/>
                    <xsd:enumeration value="D9"/>
                    <xsd:enumeration value="D10"/>
                    <xsd:enumeration value="D11"/>
                    <xsd:enumeration value="D12"/>
                  </xsd:restriction>
                </xsd:simpleType>
              </xsd:element>
            </xsd:sequence>
          </xsd:extension>
        </xsd:complexContent>
      </xsd:complexType>
    </xsd:element>
    <xsd:element name="Projectowner" ma:index="32" nillable="true" ma:displayName="Project owner" ma:format="Dropdown" ma:list="UserInfo" ma:SharePointGroup="0" ma:internalName="Project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3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3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c708-72a0-49ca-93df-08084d132c1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717c5af5-7a15-41ad-9616-bb003d263b6c}" ma:internalName="TaxCatchAll" ma:showField="CatchAllData" ma:web="0f32c708-72a0-49ca-93df-08084d132c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D575AE-ED59-4F6C-BEB9-9298CD1BC2C1}">
  <ds:schemaRefs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0f32c708-72a0-49ca-93df-08084d132c12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4e375895-835c-486d-a262-286a9253e042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83EE0D-E532-44C6-8B62-5F8EA6C594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375895-835c-486d-a262-286a9253e042"/>
    <ds:schemaRef ds:uri="0f32c708-72a0-49ca-93df-08084d132c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9226BF-458D-4CC6-877C-D15EE5FABE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9525</TotalTime>
  <Words>880</Words>
  <Application>Microsoft Office PowerPoint</Application>
  <PresentationFormat>Widescreen</PresentationFormat>
  <Paragraphs>139</Paragraphs>
  <Slides>17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Lato</vt:lpstr>
      <vt:lpstr>Lato </vt:lpstr>
      <vt:lpstr>Lato Black</vt:lpstr>
      <vt:lpstr>Wingdings</vt:lpstr>
      <vt:lpstr>Office Theme</vt:lpstr>
      <vt:lpstr>Picture (Metafile)</vt:lpstr>
      <vt:lpstr> Machine Learning Explorer for Metal-Organic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Liverpool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 Group Feedback</dc:title>
  <dc:creator>Oriou, Zuzana</dc:creator>
  <cp:lastModifiedBy>Ayme, Jean-François</cp:lastModifiedBy>
  <cp:revision>126</cp:revision>
  <dcterms:created xsi:type="dcterms:W3CDTF">2022-06-24T14:43:06Z</dcterms:created>
  <dcterms:modified xsi:type="dcterms:W3CDTF">2023-09-18T11:02:47Z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0x0101003AC3359B9FE8404FA5165390E027DA0C</vt:lpwstr>
  </property>
  <property fmtid="{D5CDD505-2E9C-101B-9397-08002B2CF9AE}" pid="3" name="MediaServiceImageTags">
    <vt:lpwstr/>
  </property>
</Properties>
</file>